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02" r:id="rId2"/>
    <p:sldId id="378" r:id="rId3"/>
    <p:sldId id="385" r:id="rId4"/>
    <p:sldId id="383" r:id="rId5"/>
    <p:sldId id="386" r:id="rId6"/>
    <p:sldId id="387" r:id="rId7"/>
    <p:sldId id="379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8" r:id="rId16"/>
    <p:sldId id="399" r:id="rId17"/>
    <p:sldId id="397" r:id="rId18"/>
    <p:sldId id="400" r:id="rId19"/>
    <p:sldId id="402" r:id="rId20"/>
    <p:sldId id="403" r:id="rId21"/>
    <p:sldId id="405" r:id="rId22"/>
    <p:sldId id="404" r:id="rId23"/>
    <p:sldId id="381" r:id="rId24"/>
    <p:sldId id="415" r:id="rId25"/>
    <p:sldId id="384" r:id="rId26"/>
    <p:sldId id="396" r:id="rId27"/>
    <p:sldId id="414" r:id="rId28"/>
    <p:sldId id="388" r:id="rId29"/>
    <p:sldId id="406" r:id="rId30"/>
    <p:sldId id="411" r:id="rId31"/>
    <p:sldId id="407" r:id="rId32"/>
    <p:sldId id="410" r:id="rId33"/>
    <p:sldId id="409" r:id="rId34"/>
    <p:sldId id="412" r:id="rId35"/>
    <p:sldId id="413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0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uctor.org/help/course-materials/2017/Zurich/S4-classes-and-method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R Classes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: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data.frame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(…, …, 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`matrix(…)`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`array(…)`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4726763" y="2349500"/>
            <a:ext cx="706474" cy="2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5507655" y="2077287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3550A0-77AF-F043-B67A-1CBC8C2DE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3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: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data.frame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(…, …, 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`matrix(…)`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`array(…)`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S3 class instance (object) does not necessarily contain only S3 class instances within its list.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8032074" y="2988240"/>
            <a:ext cx="1009449" cy="24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8826788" y="2563730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A607BE-AFA0-CF41-905D-FCB1030C0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98423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: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data.frame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(…, …, 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`matrix(…)`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`array(…)`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Advanced S3 classes are actually just lists!!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S3 class instance (object) does not necessarily contain only S3 class instances within its list.</a:t>
            </a:r>
          </a:p>
          <a:p>
            <a:pPr marL="0" indent="0"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4673600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2BE1A7-AA46-0140-81CE-CADD329D9D77}"/>
              </a:ext>
            </a:extLst>
          </p:cNvPr>
          <p:cNvSpPr/>
          <p:nvPr/>
        </p:nvSpPr>
        <p:spPr>
          <a:xfrm>
            <a:off x="4673600" y="1967022"/>
            <a:ext cx="7011581" cy="4865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"gg"    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str(p)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List of 9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data       :'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':	5 obs. of  2 variables: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x: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0.4 0.9 1.6 2 2.5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..$ y: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num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[1:5] 10 20 30 40 50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layers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scales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add: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clone: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find: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get_scales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has_scale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scales: NULL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ScalesList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mapping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..-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uneval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theme      :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coordinates:Classes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'Coord',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CoordCartesian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Coord,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aspect: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backtransform_range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clip: 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default: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distance: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expand: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is_free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is_linear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labels: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limits: list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 facet      :Classes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'Facet', '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', 'gg'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compute_layout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setup_params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shrink: TRUE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train_scales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vars: function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super:  &lt;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ggproto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object: Class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FacetNull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, Facet, gg&gt;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plot_env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:&lt;environment: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R_GlobalEnv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$ labels     : Named list()</a:t>
            </a:r>
          </a:p>
          <a:p>
            <a:pPr>
              <a:lnSpc>
                <a:spcPct val="90000"/>
              </a:lnSpc>
            </a:pP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(*, "class")=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chr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[1:2] "gg" "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ggplot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endParaRPr lang="en-GB" sz="8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1BEB-C136-9741-84E1-A5335E14C75C}"/>
              </a:ext>
            </a:extLst>
          </p:cNvPr>
          <p:cNvSpPr/>
          <p:nvPr/>
        </p:nvSpPr>
        <p:spPr>
          <a:xfrm>
            <a:off x="4797397" y="6517937"/>
            <a:ext cx="2811504" cy="21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D098E5-3CD9-5C4D-8E37-FF3935F910EE}"/>
              </a:ext>
            </a:extLst>
          </p:cNvPr>
          <p:cNvSpPr/>
          <p:nvPr/>
        </p:nvSpPr>
        <p:spPr>
          <a:xfrm rot="7754236">
            <a:off x="7592821" y="622332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2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attribute.</a:t>
            </a:r>
          </a:p>
          <a:p>
            <a:pPr marL="0" indent="0">
              <a:lnSpc>
                <a:spcPct val="100000"/>
              </a:lnSpc>
            </a:pPr>
            <a:r>
              <a:rPr lang="en-GB" sz="1800" b="1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This makes the integrity of S3 objects rather fragile!</a:t>
            </a:r>
            <a:endParaRPr lang="en-GB" sz="1800" b="1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B61BC-5D5C-B148-8E23-131E0498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76" y="2910721"/>
            <a:ext cx="3744303" cy="272265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DA4A7C-329D-F242-9D6A-351BBD109887}"/>
              </a:ext>
            </a:extLst>
          </p:cNvPr>
          <p:cNvSpPr/>
          <p:nvPr/>
        </p:nvSpPr>
        <p:spPr>
          <a:xfrm>
            <a:off x="211810" y="2313774"/>
            <a:ext cx="2935301" cy="417874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attributes(df)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$names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"x" "y"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$class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row.names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1 2 3 4 5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x  y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1 0.4 10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2 0.9 20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3 1.6 30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4 2.0 40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5 2.5 50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</p:txBody>
      </p:sp>
    </p:spTree>
    <p:extLst>
      <p:ext uri="{BB962C8B-B14F-4D97-AF65-F5344CB8AC3E}">
        <p14:creationId xmlns:p14="http://schemas.microsoft.com/office/powerpoint/2010/main" val="37673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An instance of an S3 class can be created by simply adding a “class” attribute.</a:t>
            </a:r>
          </a:p>
          <a:p>
            <a:pPr marL="0" indent="0">
              <a:lnSpc>
                <a:spcPct val="100000"/>
              </a:lnSpc>
            </a:pPr>
            <a:r>
              <a:rPr lang="en-GB" sz="1800" b="1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This makes the integrity of S3 objects rather fragile!</a:t>
            </a:r>
            <a:endParaRPr lang="en-GB" sz="1800" b="1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2313774"/>
            <a:ext cx="2935301" cy="417874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y)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attributes(df)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$names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"x" "y"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$class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row.names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1 2 3 4 5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x  y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1 0.4 10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2 0.9 20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3 1.6 30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4 2.0 40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5 2.5 50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687E0F-3F39-D84E-8914-C2893ACEA66B}"/>
              </a:ext>
            </a:extLst>
          </p:cNvPr>
          <p:cNvSpPr/>
          <p:nvPr/>
        </p:nvSpPr>
        <p:spPr>
          <a:xfrm>
            <a:off x="3747175" y="2313775"/>
            <a:ext cx="3755756" cy="652986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(df, 'class') &lt;- '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'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class(df)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”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25ADF1F-E940-F149-A265-C8B471239AC5}"/>
              </a:ext>
            </a:extLst>
          </p:cNvPr>
          <p:cNvSpPr/>
          <p:nvPr/>
        </p:nvSpPr>
        <p:spPr>
          <a:xfrm>
            <a:off x="3248235" y="244882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41195-76BC-1F4E-9645-D6A78F95F218}"/>
              </a:ext>
            </a:extLst>
          </p:cNvPr>
          <p:cNvSpPr/>
          <p:nvPr/>
        </p:nvSpPr>
        <p:spPr>
          <a:xfrm>
            <a:off x="8208937" y="2313775"/>
            <a:ext cx="3755756" cy="210582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df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Call: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NULL</a:t>
            </a:r>
          </a:p>
          <a:p>
            <a:endParaRPr lang="en-GB" sz="1050" b="1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No coefficients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plot(df)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</a:t>
            </a:r>
            <a:r>
              <a:rPr lang="en-GB" sz="105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x$terms</a:t>
            </a:r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%||% </a:t>
            </a:r>
            <a:r>
              <a:rPr lang="en-GB" sz="1050" b="1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(x, "terms") %||% stop("no terms component nor attribute") : </a:t>
            </a:r>
          </a:p>
          <a:p>
            <a:r>
              <a:rPr lang="en-GB" sz="1050" b="1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no terms component nor attribute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8FA69B-5850-6444-AF74-CBA845600D26}"/>
              </a:ext>
            </a:extLst>
          </p:cNvPr>
          <p:cNvSpPr/>
          <p:nvPr/>
        </p:nvSpPr>
        <p:spPr>
          <a:xfrm>
            <a:off x="7647515" y="244882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6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To avoid this in package development, one typically relies on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1282890"/>
            <a:ext cx="4169121" cy="204716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S3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To avoid this in package development, one typically relies on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78A3BC-115D-E541-A6FC-CD4CD763F5E4}"/>
              </a:ext>
            </a:extLst>
          </p:cNvPr>
          <p:cNvSpPr/>
          <p:nvPr/>
        </p:nvSpPr>
        <p:spPr>
          <a:xfrm>
            <a:off x="211810" y="1282890"/>
            <a:ext cx="4169121" cy="204716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2DFC037-D5C4-634D-86BA-5AEBC62382C9}"/>
              </a:ext>
            </a:extLst>
          </p:cNvPr>
          <p:cNvSpPr/>
          <p:nvPr/>
        </p:nvSpPr>
        <p:spPr>
          <a:xfrm>
            <a:off x="4879344" y="1282890"/>
            <a:ext cx="4169121" cy="5596847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growth(”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lice", ”Female", 0:10, (0:10)^2)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"growth"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$ID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$sex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"Female"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$data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age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len</a:t>
            </a:r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1    0   0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2    1   1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3    2   4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4    3   9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5    4  16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6    5  25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7    6  36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8    7  49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9    8  64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10   9  81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11  10 100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(,"class")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"growth"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4ACF355-6C6B-7C43-A8DD-39B8B0626BE6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" y="873761"/>
            <a:ext cx="11868431" cy="5984239"/>
          </a:xfrm>
        </p:spPr>
        <p:txBody>
          <a:bodyPr>
            <a:normAutofit/>
          </a:bodyPr>
          <a:lstStyle/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objects fields are called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slots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(they are elements of a 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list-like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object)</a:t>
            </a: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7395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1800" dirty="0"/>
              <a:t>S4 works very similarly to S3 except it has formal definitions of classes. These definitions describe the class “fields” and structures. 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objects fields are called “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slots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(they are elements of a </a:t>
            </a:r>
            <a:r>
              <a:rPr lang="en-GB" sz="1800" b="1" u="sng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list-like</a:t>
            </a: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object)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S4 classes have strictly required properties: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Name. A class identifier, which should be </a:t>
            </a:r>
            <a:r>
              <a:rPr lang="en-GB" sz="1600" dirty="0" err="1"/>
              <a:t>UpperCamelCase</a:t>
            </a:r>
            <a:r>
              <a:rPr lang="en-GB" sz="1600" dirty="0"/>
              <a:t> (by convention).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Slots. A named list of names and permitted classes for slots. For instance with growth we might have list(ID=''character'', age=''numeric’’).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Contains. A string explicitly giving the classes it inherits from (i.e. contains).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Validity. A method that tests if an object is valid. 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Prototype. A method that defines default slot values.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Tx/>
              <a:buChar char="-"/>
            </a:pPr>
            <a:endParaRPr lang="en-GB" sz="18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1206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704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methods::new() is used to create a new object with an S4 class</a:t>
            </a:r>
            <a:endParaRPr lang="en-GB" sz="2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C8B880-6AFD-3C46-B85E-4048C63CD235}"/>
              </a:ext>
            </a:extLst>
          </p:cNvPr>
          <p:cNvSpPr/>
          <p:nvPr/>
        </p:nvSpPr>
        <p:spPr>
          <a:xfrm>
            <a:off x="211810" y="2674961"/>
            <a:ext cx="4169121" cy="1337481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715963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715963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D9638C-4DF3-E641-92C6-858532BFA334}"/>
              </a:ext>
            </a:extLst>
          </p:cNvPr>
          <p:cNvSpPr/>
          <p:nvPr/>
        </p:nvSpPr>
        <p:spPr>
          <a:xfrm>
            <a:off x="5172540" y="2674960"/>
            <a:ext cx="3755756" cy="248389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new(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"Person", 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name = "Alice", </a:t>
            </a:r>
          </a:p>
          <a:p>
            <a:pPr marL="323850"/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age = 40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"name":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"Alice"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"age":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40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4AE3552-71A8-334F-AD9F-4B8F240E799B}"/>
              </a:ext>
            </a:extLst>
          </p:cNvPr>
          <p:cNvSpPr/>
          <p:nvPr/>
        </p:nvSpPr>
        <p:spPr>
          <a:xfrm>
            <a:off x="4599557" y="2796362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9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Here again, constructor function should be the #1 priority to write. </a:t>
            </a:r>
          </a:p>
          <a:p>
            <a:pPr marL="0" indent="0"/>
            <a:r>
              <a:rPr lang="en-GB" dirty="0"/>
              <a:t>Generally, the constructor function bears the same name than the S4 class itself.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E4A745-C37F-BF4B-9AED-2E8BA92A0304}"/>
              </a:ext>
            </a:extLst>
          </p:cNvPr>
          <p:cNvSpPr/>
          <p:nvPr/>
        </p:nvSpPr>
        <p:spPr>
          <a:xfrm>
            <a:off x="211810" y="3009026"/>
            <a:ext cx="4169121" cy="29752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30E65C-3D6B-444B-B5AB-46092D43B5CA}"/>
              </a:ext>
            </a:extLst>
          </p:cNvPr>
          <p:cNvSpPr/>
          <p:nvPr/>
        </p:nvSpPr>
        <p:spPr>
          <a:xfrm>
            <a:off x="5172539" y="3009027"/>
            <a:ext cx="6004977" cy="2286304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bob &lt;- Person(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"Bob",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32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&gt; bob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Slot "name":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[1] "Bob"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Slot "age":</a:t>
            </a:r>
          </a:p>
          <a:p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[1] 32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BA344E2-43F3-0949-8BC1-D6D056ECA849}"/>
              </a:ext>
            </a:extLst>
          </p:cNvPr>
          <p:cNvSpPr/>
          <p:nvPr/>
        </p:nvSpPr>
        <p:spPr>
          <a:xfrm>
            <a:off x="4599557" y="313042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S4 classes to the rescue!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DDDB7-34B9-3647-8E6D-F03D52FC2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018F2F-9D34-4847-ADD3-F5EE16231B0A}"/>
              </a:ext>
            </a:extLst>
          </p:cNvPr>
          <p:cNvSpPr txBox="1">
            <a:spLocks/>
          </p:cNvSpPr>
          <p:nvPr/>
        </p:nvSpPr>
        <p:spPr>
          <a:xfrm>
            <a:off x="111759" y="873761"/>
            <a:ext cx="11868431" cy="598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1" dirty="0"/>
              <a:t>The inflexibility of S4 classes reduces errors because the information is </a:t>
            </a:r>
            <a:r>
              <a:rPr lang="en-GB" b="1" u="sng" dirty="0"/>
              <a:t>known</a:t>
            </a:r>
            <a:r>
              <a:rPr lang="en-GB" b="1" dirty="0"/>
              <a:t>, and </a:t>
            </a:r>
            <a:r>
              <a:rPr lang="en-GB" b="1" u="sng" dirty="0"/>
              <a:t>valid</a:t>
            </a:r>
            <a:r>
              <a:rPr lang="en-GB" b="1" dirty="0"/>
              <a:t>.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8D499-4B04-A341-B07B-A24E6C42F381}"/>
              </a:ext>
            </a:extLst>
          </p:cNvPr>
          <p:cNvSpPr txBox="1"/>
          <p:nvPr/>
        </p:nvSpPr>
        <p:spPr>
          <a:xfrm>
            <a:off x="8267131" y="1719197"/>
            <a:ext cx="94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Slots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D73E9-B93F-CA43-BD24-058F72B3B00D}"/>
              </a:ext>
            </a:extLst>
          </p:cNvPr>
          <p:cNvSpPr txBox="1"/>
          <p:nvPr/>
        </p:nvSpPr>
        <p:spPr>
          <a:xfrm>
            <a:off x="9713794" y="1719197"/>
            <a:ext cx="94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Validity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DD3AC-A0BF-B541-A260-809593C03879}"/>
              </a:ext>
            </a:extLst>
          </p:cNvPr>
          <p:cNvSpPr txBox="1"/>
          <p:nvPr/>
        </p:nvSpPr>
        <p:spPr>
          <a:xfrm>
            <a:off x="8267131" y="1964857"/>
            <a:ext cx="116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Contains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67B097F-506C-9B4C-A273-A179B5385EDD}"/>
              </a:ext>
            </a:extLst>
          </p:cNvPr>
          <p:cNvSpPr/>
          <p:nvPr/>
        </p:nvSpPr>
        <p:spPr>
          <a:xfrm rot="16200000">
            <a:off x="8378663" y="137868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5C5106A-5A04-CF4F-857F-8768B2025423}"/>
              </a:ext>
            </a:extLst>
          </p:cNvPr>
          <p:cNvSpPr/>
          <p:nvPr/>
        </p:nvSpPr>
        <p:spPr>
          <a:xfrm rot="16200000">
            <a:off x="9729791" y="1378683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D9638C-4DF3-E641-92C6-858532BFA334}"/>
              </a:ext>
            </a:extLst>
          </p:cNvPr>
          <p:cNvSpPr/>
          <p:nvPr/>
        </p:nvSpPr>
        <p:spPr>
          <a:xfrm>
            <a:off x="5172539" y="3026601"/>
            <a:ext cx="5486362" cy="2466558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matthew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Person(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"Matthew",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'twelve’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validObject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(.Object) :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invalid class “Person” object: invalid object for slot "age" in class "Person": got class "character", should be or extend class "numeric”</a:t>
            </a:r>
          </a:p>
          <a:p>
            <a:endParaRPr lang="en-GB" sz="105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henry &lt;- Person(name = 'Henry', job = 'worker’)</a:t>
            </a:r>
          </a:p>
          <a:p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Error in Person(name = "Henry", job = "worker") : </a:t>
            </a:r>
          </a:p>
          <a:p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unused argument (job = "worker")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4AE3552-71A8-334F-AD9F-4B8F240E799B}"/>
              </a:ext>
            </a:extLst>
          </p:cNvPr>
          <p:cNvSpPr/>
          <p:nvPr/>
        </p:nvSpPr>
        <p:spPr>
          <a:xfrm>
            <a:off x="4599557" y="3148002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723329-DEB3-9741-BCB0-0452698D035A}"/>
              </a:ext>
            </a:extLst>
          </p:cNvPr>
          <p:cNvSpPr/>
          <p:nvPr/>
        </p:nvSpPr>
        <p:spPr>
          <a:xfrm>
            <a:off x="211810" y="3009026"/>
            <a:ext cx="4169121" cy="297521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99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558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558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703181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3181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i="1" u="sng" dirty="0">
              <a:solidFill>
                <a:srgbClr val="252830"/>
              </a:solidFill>
            </a:endParaRPr>
          </a:p>
          <a:p>
            <a:pPr marL="0" indent="0"/>
            <a:r>
              <a:rPr lang="en-GB" sz="1800" b="0" dirty="0">
                <a:solidFill>
                  <a:srgbClr val="252830"/>
                </a:solidFill>
                <a:effectLst/>
              </a:rPr>
              <a:t>2 </a:t>
            </a:r>
            <a:r>
              <a:rPr lang="en-GB" sz="1800" b="0" u="sng" dirty="0">
                <a:solidFill>
                  <a:srgbClr val="252830"/>
                </a:solidFill>
                <a:effectLst/>
              </a:rPr>
              <a:t>objects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: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house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 and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1800" dirty="0">
                <a:solidFill>
                  <a:srgbClr val="252830"/>
                </a:solidFill>
              </a:rPr>
              <a:t>The “paint” </a:t>
            </a:r>
            <a:r>
              <a:rPr lang="en-GB" sz="1800" i="1" u="sng" dirty="0">
                <a:solidFill>
                  <a:srgbClr val="252830"/>
                </a:solidFill>
              </a:rPr>
              <a:t>method</a:t>
            </a:r>
            <a:r>
              <a:rPr lang="en-GB" sz="1800" dirty="0">
                <a:solidFill>
                  <a:srgbClr val="252830"/>
                </a:solidFill>
              </a:rPr>
              <a:t> will not do the same thing for the 2 objects: it changes the </a:t>
            </a:r>
            <a:r>
              <a:rPr lang="en-GB" sz="1800" dirty="0" err="1">
                <a:solidFill>
                  <a:srgbClr val="252830"/>
                </a:solidFill>
              </a:rPr>
              <a:t>color</a:t>
            </a:r>
            <a:r>
              <a:rPr lang="en-GB" sz="1800" dirty="0">
                <a:solidFill>
                  <a:srgbClr val="252830"/>
                </a:solidFill>
              </a:rPr>
              <a:t> of the </a:t>
            </a:r>
            <a:r>
              <a:rPr lang="en-GB" sz="1800" i="1" u="sng" dirty="0">
                <a:solidFill>
                  <a:srgbClr val="252830"/>
                </a:solidFill>
              </a:rPr>
              <a:t>house</a:t>
            </a:r>
            <a:r>
              <a:rPr lang="en-GB" sz="1800" dirty="0">
                <a:solidFill>
                  <a:srgbClr val="252830"/>
                </a:solidFill>
              </a:rPr>
              <a:t> or paints a painting on the </a:t>
            </a:r>
            <a:r>
              <a:rPr lang="en-GB" sz="1800" i="1" u="sng" dirty="0">
                <a:solidFill>
                  <a:srgbClr val="252830"/>
                </a:solidFill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979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3181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</a:t>
            </a:r>
            <a:endParaRPr lang="en-GB" sz="1800" i="1" u="sng" dirty="0">
              <a:solidFill>
                <a:srgbClr val="2528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Method = function that only operates on certain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i="1" u="sng" dirty="0">
              <a:solidFill>
                <a:srgbClr val="252830"/>
              </a:solidFill>
            </a:endParaRPr>
          </a:p>
          <a:p>
            <a:pPr marL="0" indent="0"/>
            <a:r>
              <a:rPr lang="en-GB" sz="1800" b="0" dirty="0">
                <a:solidFill>
                  <a:srgbClr val="252830"/>
                </a:solidFill>
                <a:effectLst/>
              </a:rPr>
              <a:t>2 </a:t>
            </a:r>
            <a:r>
              <a:rPr lang="en-GB" sz="1800" b="0" u="sng" dirty="0">
                <a:solidFill>
                  <a:srgbClr val="252830"/>
                </a:solidFill>
                <a:effectLst/>
              </a:rPr>
              <a:t>objects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: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house</a:t>
            </a:r>
            <a:r>
              <a:rPr lang="en-GB" sz="1800" b="0" dirty="0">
                <a:solidFill>
                  <a:srgbClr val="252830"/>
                </a:solidFill>
                <a:effectLst/>
              </a:rPr>
              <a:t> and 1 of class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1800" dirty="0">
                <a:solidFill>
                  <a:srgbClr val="252830"/>
                </a:solidFill>
              </a:rPr>
              <a:t>The “paint” </a:t>
            </a:r>
            <a:r>
              <a:rPr lang="en-GB" sz="1800" i="1" u="sng" dirty="0">
                <a:solidFill>
                  <a:srgbClr val="252830"/>
                </a:solidFill>
              </a:rPr>
              <a:t>method</a:t>
            </a:r>
            <a:r>
              <a:rPr lang="en-GB" sz="1800" dirty="0">
                <a:solidFill>
                  <a:srgbClr val="252830"/>
                </a:solidFill>
              </a:rPr>
              <a:t> will not do the same thing for the 2 objects: it changes the </a:t>
            </a:r>
            <a:r>
              <a:rPr lang="en-GB" sz="1800" dirty="0" err="1">
                <a:solidFill>
                  <a:srgbClr val="252830"/>
                </a:solidFill>
              </a:rPr>
              <a:t>color</a:t>
            </a:r>
            <a:r>
              <a:rPr lang="en-GB" sz="1800" dirty="0">
                <a:solidFill>
                  <a:srgbClr val="252830"/>
                </a:solidFill>
              </a:rPr>
              <a:t> of the </a:t>
            </a:r>
            <a:r>
              <a:rPr lang="en-GB" sz="1800" i="1" u="sng" dirty="0">
                <a:solidFill>
                  <a:srgbClr val="252830"/>
                </a:solidFill>
              </a:rPr>
              <a:t>house</a:t>
            </a:r>
            <a:r>
              <a:rPr lang="en-GB" sz="1800" dirty="0">
                <a:solidFill>
                  <a:srgbClr val="252830"/>
                </a:solidFill>
              </a:rPr>
              <a:t> or paints a painting on the </a:t>
            </a:r>
            <a:r>
              <a:rPr lang="en-GB" sz="1800" i="1" u="sng" dirty="0">
                <a:solidFill>
                  <a:srgbClr val="252830"/>
                </a:solidFill>
              </a:rPr>
              <a:t>canvas</a:t>
            </a:r>
            <a:r>
              <a:rPr lang="en-GB" sz="1800" dirty="0">
                <a:solidFill>
                  <a:srgbClr val="252830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1800" b="1" dirty="0"/>
              <a:t>R is </a:t>
            </a:r>
            <a:r>
              <a:rPr lang="en-US" sz="1800" b="1" i="1" dirty="0"/>
              <a:t>polymorphic</a:t>
            </a:r>
            <a:r>
              <a:rPr lang="en-US" sz="1800" b="1" dirty="0"/>
              <a:t>: a given function, when applied to objects from different classes, returns a tailored result.</a:t>
            </a:r>
          </a:p>
          <a:p>
            <a:pPr marL="285750" indent="-285750">
              <a:buFont typeface="Wingdings" pitchFamily="2" charset="2"/>
              <a:buChar char="à"/>
            </a:pPr>
            <a:endParaRPr lang="en-GB" sz="1800" b="0" i="1" u="sng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4273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CF35F5-5849-5C40-AC74-506AA4F9C3D4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AB2218-3982-3948-9027-ECF9A2DE21A6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3028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2F1F5A-4426-AE42-B377-2B215BF1CDC0}"/>
              </a:ext>
            </a:extLst>
          </p:cNvPr>
          <p:cNvSpPr/>
          <p:nvPr/>
        </p:nvSpPr>
        <p:spPr>
          <a:xfrm>
            <a:off x="3804547" y="1027416"/>
            <a:ext cx="808549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lot(x)</a:t>
            </a: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B1209-8DE8-E948-A950-3A04E2E4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25" y="1510301"/>
            <a:ext cx="3675654" cy="266614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6475F-99C8-E44B-85A1-205048F2E8B2}"/>
              </a:ext>
            </a:extLst>
          </p:cNvPr>
          <p:cNvSpPr/>
          <p:nvPr/>
        </p:nvSpPr>
        <p:spPr>
          <a:xfrm>
            <a:off x="7955306" y="1027416"/>
            <a:ext cx="922880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lot(L)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E7B092-BE36-0046-BCE6-2D0A12D3BF1D}"/>
              </a:ext>
            </a:extLst>
          </p:cNvPr>
          <p:cNvSpPr/>
          <p:nvPr/>
        </p:nvSpPr>
        <p:spPr>
          <a:xfrm>
            <a:off x="458280" y="4526463"/>
            <a:ext cx="1179134" cy="32877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i="1" dirty="0">
                <a:solidFill>
                  <a:srgbClr val="7F848E"/>
                </a:solidFill>
                <a:latin typeface="Menlo" panose="020B0609030804020204" pitchFamily="49" charset="0"/>
              </a:rPr>
              <a:t>p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lot(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4CFE9-E52F-D548-92CD-E024D1A1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893" y="1489053"/>
            <a:ext cx="3744303" cy="2722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EAACD9-057D-1349-B04F-95258FDF5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4" y="4949735"/>
            <a:ext cx="2188952" cy="1761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E4457-BD10-4B4F-9A4C-F276A5E7E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56" y="4949735"/>
            <a:ext cx="2188952" cy="1761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C2B753-AACC-3540-9315-67C1A030A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28" y="4949735"/>
            <a:ext cx="2188952" cy="17616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122A36-3589-CD46-9D9B-3B25618D6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201" y="4949735"/>
            <a:ext cx="2188952" cy="1761697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988711-DEF8-2447-B7BA-3CB9F4479F4A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DFFCA1-78F7-7D47-A3C7-0075ACC4B707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31850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S3, the </a:t>
            </a:r>
            <a:r>
              <a:rPr lang="en-GB" b="1" u="sng" dirty="0"/>
              <a:t>generic method</a:t>
            </a:r>
            <a:r>
              <a:rPr lang="en-GB" b="1" dirty="0"/>
              <a:t> </a:t>
            </a:r>
            <a:r>
              <a:rPr lang="en-GB" dirty="0"/>
              <a:t>detects the </a:t>
            </a:r>
            <a:r>
              <a:rPr lang="en-GB" u="sng" dirty="0"/>
              <a:t>class type</a:t>
            </a:r>
            <a:r>
              <a:rPr lang="en-GB" dirty="0"/>
              <a:t> and </a:t>
            </a:r>
            <a:r>
              <a:rPr lang="en-GB" u="sng" dirty="0"/>
              <a:t>dispatches</a:t>
            </a:r>
            <a:r>
              <a:rPr lang="en-GB" dirty="0"/>
              <a:t> (calls) arguments to the appropriate </a:t>
            </a:r>
            <a:r>
              <a:rPr lang="en-GB" b="1" u="sng" dirty="0"/>
              <a:t>class-specific method</a:t>
            </a:r>
            <a:r>
              <a:rPr lang="en-GB" dirty="0"/>
              <a:t>. </a:t>
            </a:r>
          </a:p>
          <a:p>
            <a:r>
              <a:rPr lang="en-GB" dirty="0"/>
              <a:t>Example: </a:t>
            </a:r>
          </a:p>
          <a:p>
            <a:pPr marL="342900" indent="-342900">
              <a:buFontTx/>
              <a:buChar char="-"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</a:t>
            </a:r>
            <a:r>
              <a:rPr lang="en-GB" dirty="0"/>
              <a:t> is a generic function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plot.lm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is a class-specific 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dirty="0"/>
              <a:t>) function</a:t>
            </a:r>
          </a:p>
          <a:p>
            <a:pPr marL="0" indent="0"/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class</a:t>
            </a:r>
          </a:p>
        </p:txBody>
      </p:sp>
    </p:spTree>
    <p:extLst>
      <p:ext uri="{BB962C8B-B14F-4D97-AF65-F5344CB8AC3E}">
        <p14:creationId xmlns:p14="http://schemas.microsoft.com/office/powerpoint/2010/main" val="628886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If the generic function does not exist, one need to create it: 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UseMethod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(”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In this case, a default method should also be created!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myfun.default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“default method for `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class-specific method created by a developed is named &lt;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generic&gt;.&lt;class&gt;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(e.g.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plot.lm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</a:p>
          <a:p>
            <a:pPr marL="457200" lvl="1" indent="0"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myfun.myclass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function(x) {…}</a:t>
            </a: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58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S3 methods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056789-2073-0E4A-B6BA-4C417D27D36E}"/>
              </a:ext>
            </a:extLst>
          </p:cNvPr>
          <p:cNvSpPr/>
          <p:nvPr/>
        </p:nvSpPr>
        <p:spPr>
          <a:xfrm>
            <a:off x="211809" y="901531"/>
            <a:ext cx="4169121" cy="551751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#Class constructor </a:t>
            </a:r>
          </a:p>
          <a:p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269875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1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1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1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"growth"</a:t>
            </a:r>
            <a:endParaRPr lang="en-GB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#1. Generic function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3538"/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growthPlot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#2. Default method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growthPlot.default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"Unknown class"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#3. Class-specific method</a:t>
            </a:r>
          </a:p>
          <a:p>
            <a:r>
              <a:rPr lang="en-GB" sz="1200" b="0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growthPlot.growth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363538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data</a:t>
            </a:r>
            <a:endParaRPr lang="en-GB" sz="12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enlo" panose="020B0609030804020204" pitchFamily="49" charset="0"/>
            </a:endParaRPr>
          </a:p>
          <a:p>
            <a:pPr marL="363538"/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674688"/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"b"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xlab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ylab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"Length (cm)"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674688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paste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"Growth for"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363538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4858BC-1CE9-2E41-8C58-2DDA40899A4A}"/>
              </a:ext>
            </a:extLst>
          </p:cNvPr>
          <p:cNvSpPr/>
          <p:nvPr/>
        </p:nvSpPr>
        <p:spPr>
          <a:xfrm>
            <a:off x="4879344" y="1282891"/>
            <a:ext cx="4169121" cy="900751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20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alice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growth(”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A</a:t>
            </a:r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lice", ”Female", 0:10, (0:10)^2)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&gt; </a:t>
            </a:r>
            <a:r>
              <a:rPr lang="en-GB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growthPlot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(</a:t>
            </a:r>
            <a:r>
              <a:rPr lang="en-GB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alice</a:t>
            </a:r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5F56AC0-BE37-594B-81B9-68434C9655B4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620BE-C4FD-DD4B-B25E-3622E00D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71" y="2554880"/>
            <a:ext cx="474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S4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6327-DC9E-8041-8EA9-9929B8A9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GB" dirty="0"/>
              <a:t>S4 methods behave very similarly to S3 methods. How methods are initiated is slightly different.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Just like for S3 methods, a generic method is required for any function. If it does not already exist (though it is likely!), one need to set it, with </a:t>
            </a:r>
            <a:r>
              <a:rPr lang="en-GB" b="1" u="sng" dirty="0" err="1"/>
              <a:t>setGeneric</a:t>
            </a:r>
            <a:r>
              <a:rPr lang="en-GB" b="1" dirty="0"/>
              <a:t> </a:t>
            </a:r>
            <a:r>
              <a:rPr lang="en-GB" dirty="0"/>
              <a:t>(instead of &lt;generic&gt; in S3).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There is no need to set a default method! The generic will be used if no matching class-specific method is found.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b="1" u="sng" dirty="0" err="1"/>
              <a:t>setMethod</a:t>
            </a:r>
            <a:r>
              <a:rPr lang="en-GB" b="1" dirty="0"/>
              <a:t> </a:t>
            </a:r>
            <a:r>
              <a:rPr lang="en-GB" dirty="0"/>
              <a:t>function</a:t>
            </a:r>
            <a:r>
              <a:rPr lang="en-GB" b="1" dirty="0"/>
              <a:t> </a:t>
            </a:r>
            <a:r>
              <a:rPr lang="en-GB" dirty="0"/>
              <a:t>is used to create a method for a specific class (instead of &lt;generic&gt;.&lt;class&gt; in S3).  </a:t>
            </a:r>
          </a:p>
          <a:p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S4 methods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CE1BD-CF08-3846-8516-31AB65620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056789-2073-0E4A-B6BA-4C417D27D36E}"/>
              </a:ext>
            </a:extLst>
          </p:cNvPr>
          <p:cNvSpPr/>
          <p:nvPr/>
        </p:nvSpPr>
        <p:spPr>
          <a:xfrm>
            <a:off x="211810" y="1000423"/>
            <a:ext cx="4169121" cy="551751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slots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"character"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"numeric"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&lt;-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4984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4984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#1. Generic method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setGeneric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pPr marL="269875"/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"Unknown class"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GB" sz="1200" b="0" dirty="0">
              <a:solidFill>
                <a:srgbClr val="6EA4E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ABB2BF"/>
                </a:solidFill>
                <a:latin typeface="Menlo" panose="020B0609030804020204" pitchFamily="49" charset="0"/>
              </a:rPr>
              <a:t>#2. Class-specific method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setMethod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269875"/>
            <a:r>
              <a:rPr lang="en-GB" sz="1200" b="0" i="1" dirty="0">
                <a:solidFill>
                  <a:srgbClr val="EF596F"/>
                </a:solidFill>
                <a:effectLst/>
                <a:latin typeface="Menlo" panose="020B0609030804020204" pitchFamily="49" charset="0"/>
              </a:rPr>
              <a:t>signature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"Person"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269875"/>
            <a:r>
              <a:rPr lang="en-GB" sz="1200" b="0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definition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EA00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pPr marL="498475"/>
            <a:r>
              <a:rPr lang="en-GB" sz="1200" b="0" dirty="0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"is a person of 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GB" sz="1200" b="0" dirty="0" err="1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2BBAC5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269875"/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4858BC-1CE9-2E41-8C58-2DDA40899A4A}"/>
              </a:ext>
            </a:extLst>
          </p:cNvPr>
          <p:cNvSpPr/>
          <p:nvPr/>
        </p:nvSpPr>
        <p:spPr>
          <a:xfrm>
            <a:off x="4879343" y="1000423"/>
            <a:ext cx="4169121" cy="3316405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bob &lt;- Person(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name = "Bob", 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  age = 32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&gt; bob 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An object of class "Person"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"name":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"Bob"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Slot "age":</a:t>
            </a: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32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age(bob)</a:t>
            </a:r>
          </a:p>
          <a:p>
            <a:endParaRPr lang="en-GB" sz="120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Bob is a person of age 32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5F56AC0-BE37-594B-81B9-68434C9655B4}"/>
              </a:ext>
            </a:extLst>
          </p:cNvPr>
          <p:cNvSpPr/>
          <p:nvPr/>
        </p:nvSpPr>
        <p:spPr>
          <a:xfrm>
            <a:off x="4452959" y="1384298"/>
            <a:ext cx="354356" cy="32667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9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 of R classes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90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Constructor: A function which generates objects of a S3/S4 class.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Polymorphism: Same function call leads to different operations for objects of different classes.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Generic Function: A function which behaves differently depending on the class of the argument.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Dispatch: The process of determining the correct method to call based on the argument type</a:t>
            </a:r>
          </a:p>
        </p:txBody>
      </p:sp>
    </p:spTree>
    <p:extLst>
      <p:ext uri="{BB962C8B-B14F-4D97-AF65-F5344CB8AC3E}">
        <p14:creationId xmlns:p14="http://schemas.microsoft.com/office/powerpoint/2010/main" val="1960103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 on S4 classes &amp; methods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4E8CD8C-7F28-6D47-8C4A-BA8AAB9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9052"/>
          </a:xfrm>
        </p:spPr>
        <p:txBody>
          <a:bodyPr>
            <a:normAutofit/>
          </a:bodyPr>
          <a:lstStyle/>
          <a:p>
            <a:pPr marL="0" indent="0" algn="l"/>
            <a:r>
              <a:rPr lang="en-GB" sz="1800" dirty="0">
                <a:hlinkClick r:id="rId2"/>
              </a:rPr>
              <a:t>https://bioconductor.org/help/course-materials/2017/Zurich/S4-classes-and-methods.html</a:t>
            </a:r>
            <a:endParaRPr lang="en-GB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2187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0"/>
            <a:ext cx="11927840" cy="6061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Everything in R is an object.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Class = blueprint, i</a:t>
            </a:r>
            <a:r>
              <a:rPr lang="en-GB" sz="1800" dirty="0">
                <a:solidFill>
                  <a:srgbClr val="252830"/>
                </a:solidFill>
              </a:rPr>
              <a:t>.e. description of a 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data structure (attributes,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52830"/>
                </a:solidFill>
                <a:effectLst/>
              </a:rPr>
              <a:t>Object = instance of a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252830"/>
              </a:solidFill>
              <a:effectLst/>
            </a:endParaRPr>
          </a:p>
          <a:p>
            <a:pPr marL="0" indent="0" algn="l"/>
            <a:r>
              <a:rPr lang="en-GB" sz="1800" b="0" i="0" dirty="0">
                <a:solidFill>
                  <a:srgbClr val="252830"/>
                </a:solidFill>
                <a:effectLst/>
              </a:rPr>
              <a:t>We can think of </a:t>
            </a:r>
            <a:r>
              <a:rPr lang="en-GB" sz="1800" i="1" u="sng" dirty="0">
                <a:solidFill>
                  <a:srgbClr val="252830"/>
                </a:solidFill>
                <a:effectLst/>
              </a:rPr>
              <a:t>classes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 like a sketch (prototype) of a house. It contains all the details about the floors, doors, windows…</a:t>
            </a:r>
          </a:p>
          <a:p>
            <a:pPr marL="0" indent="0" algn="l"/>
            <a:r>
              <a:rPr lang="en-GB" sz="1800" b="0" i="0" dirty="0">
                <a:solidFill>
                  <a:srgbClr val="252830"/>
                </a:solidFill>
                <a:effectLst/>
              </a:rPr>
              <a:t>House is the </a:t>
            </a:r>
            <a:r>
              <a:rPr lang="en-GB" sz="1800" b="0" i="1" u="sng" dirty="0">
                <a:solidFill>
                  <a:srgbClr val="252830"/>
                </a:solidFill>
                <a:effectLst/>
              </a:rPr>
              <a:t>object</a:t>
            </a:r>
            <a:r>
              <a:rPr lang="en-GB" sz="1800" b="0" i="0" dirty="0">
                <a:solidFill>
                  <a:srgbClr val="252830"/>
                </a:solidFill>
                <a:effectLst/>
              </a:rPr>
              <a:t>. As, many houses can be made from a description, we can create many objects from a class. </a:t>
            </a:r>
          </a:p>
        </p:txBody>
      </p:sp>
    </p:spTree>
    <p:extLst>
      <p:ext uri="{BB962C8B-B14F-4D97-AF65-F5344CB8AC3E}">
        <p14:creationId xmlns:p14="http://schemas.microsoft.com/office/powerpoint/2010/main" val="634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569FAA-B8C6-344F-B2E8-7EBED83C3AF6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list(x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</p:spTree>
    <p:extLst>
      <p:ext uri="{BB962C8B-B14F-4D97-AF65-F5344CB8AC3E}">
        <p14:creationId xmlns:p14="http://schemas.microsoft.com/office/powerpoint/2010/main" val="385551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CF35F5-5849-5C40-AC74-506AA4F9C3D4}"/>
              </a:ext>
            </a:extLst>
          </p:cNvPr>
          <p:cNvSpPr/>
          <p:nvPr/>
        </p:nvSpPr>
        <p:spPr>
          <a:xfrm>
            <a:off x="301058" y="1027416"/>
            <a:ext cx="2935301" cy="802640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x &lt;- c(0.4, 0.9, 1.6, 2.0, 2.5)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y &lt;- c(10, 20, 30, 40, 50)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L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(x = x, y = 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&lt;- 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(L)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AB2218-3982-3948-9027-ECF9A2DE21A6}"/>
              </a:ext>
            </a:extLst>
          </p:cNvPr>
          <p:cNvSpPr/>
          <p:nvPr/>
        </p:nvSpPr>
        <p:spPr>
          <a:xfrm>
            <a:off x="301058" y="1967022"/>
            <a:ext cx="2935301" cy="1783043"/>
          </a:xfrm>
          <a:prstGeom prst="roundRect">
            <a:avLst>
              <a:gd name="adj" fmla="val 1434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class(x)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class(y)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"numeric”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class(L)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data.frame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”</a:t>
            </a:r>
          </a:p>
          <a:p>
            <a:pPr>
              <a:lnSpc>
                <a:spcPct val="90000"/>
              </a:lnSpc>
            </a:pPr>
            <a:endParaRPr lang="en-GB" sz="1050" b="0" i="1" dirty="0">
              <a:solidFill>
                <a:srgbClr val="7F848E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&gt; class(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linmod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[1] "</a:t>
            </a:r>
            <a:r>
              <a:rPr lang="en-GB" sz="1050" b="0" i="1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lm</a:t>
            </a:r>
            <a:r>
              <a:rPr lang="en-GB" sz="105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9154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vocabulary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0963782" cy="55175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52830"/>
                </a:solidFill>
                <a:effectLst/>
              </a:rPr>
              <a:t>While most programming languages have a single class system, R has three class systems. Namely, S3, S4 and more recently Reference </a:t>
            </a:r>
            <a:r>
              <a:rPr lang="en-GB" dirty="0">
                <a:solidFill>
                  <a:srgbClr val="252830"/>
                </a:solidFill>
              </a:rPr>
              <a:t>(R6) </a:t>
            </a:r>
            <a:r>
              <a:rPr lang="en-GB" b="0" i="0" dirty="0">
                <a:solidFill>
                  <a:srgbClr val="252830"/>
                </a:solidFill>
                <a:effectLst/>
              </a:rPr>
              <a:t>class systems.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52830"/>
                </a:solidFill>
              </a:rPr>
              <a:t>We are going to focus on S3 and S4.</a:t>
            </a:r>
            <a:endParaRPr lang="en-GB" b="0" i="0" dirty="0">
              <a:solidFill>
                <a:srgbClr val="25283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154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GB" dirty="0"/>
              <a:t>Basic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logical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`TRUE`, `FALSE`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`1.4`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integer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`1L`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character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`”Hello”`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`list(…)`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`function(x) {}`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410A82-D00D-FF46-A84C-92113E8AB0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S3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AF1F-6A48-B049-9C6E-C801E92A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data.frames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: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data.frame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(…, …, 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matrices: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`matrix(…)`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arrays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`array(…)`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(Linear models)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lm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 err="1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tbl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gg :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`</a:t>
            </a:r>
            <a:r>
              <a:rPr lang="en-GB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(…)`</a:t>
            </a: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GB" sz="1600" dirty="0">
                <a:solidFill>
                  <a:srgbClr val="0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GB" sz="1600" dirty="0">
              <a:solidFill>
                <a:srgbClr val="00000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65ABE-DE4D-4C48-AE38-6306BD43F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09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5859</TotalTime>
  <Words>4106</Words>
  <Application>Microsoft Macintosh PowerPoint</Application>
  <PresentationFormat>Widescreen</PresentationFormat>
  <Paragraphs>610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Book</vt:lpstr>
      <vt:lpstr>Calibri</vt:lpstr>
      <vt:lpstr>Comfortaa</vt:lpstr>
      <vt:lpstr>Menlo</vt:lpstr>
      <vt:lpstr>Wingdings</vt:lpstr>
      <vt:lpstr>Theme1</vt:lpstr>
      <vt:lpstr>R Classes</vt:lpstr>
      <vt:lpstr>Some vocabulary</vt:lpstr>
      <vt:lpstr>Some vocabulary</vt:lpstr>
      <vt:lpstr>Some vocabulary</vt:lpstr>
      <vt:lpstr>Examples</vt:lpstr>
      <vt:lpstr>Examples</vt:lpstr>
      <vt:lpstr>Some vocabulary</vt:lpstr>
      <vt:lpstr>Basic S3 classes</vt:lpstr>
      <vt:lpstr>Advanced S3 classes</vt:lpstr>
      <vt:lpstr>Advanced S3 classes</vt:lpstr>
      <vt:lpstr>Advanced S3 classes</vt:lpstr>
      <vt:lpstr>Advanced S3 classes</vt:lpstr>
      <vt:lpstr>Creating your own S3 class</vt:lpstr>
      <vt:lpstr>Creating your own S3 class</vt:lpstr>
      <vt:lpstr>Creating your own S3 class</vt:lpstr>
      <vt:lpstr>Creating your own S3 class</vt:lpstr>
      <vt:lpstr>S4 classes to the rescue!</vt:lpstr>
      <vt:lpstr>S4 classes to the rescue!</vt:lpstr>
      <vt:lpstr>S4 classes to the rescue!</vt:lpstr>
      <vt:lpstr>S4 classes to the rescue!</vt:lpstr>
      <vt:lpstr>S4 classes to the rescue!</vt:lpstr>
      <vt:lpstr>S4 classes to the rescue!</vt:lpstr>
      <vt:lpstr>Some vocabulary</vt:lpstr>
      <vt:lpstr>Some vocabulary</vt:lpstr>
      <vt:lpstr>Some vocabulary</vt:lpstr>
      <vt:lpstr>Some vocabulary</vt:lpstr>
      <vt:lpstr>Examples</vt:lpstr>
      <vt:lpstr>Examples</vt:lpstr>
      <vt:lpstr>Creating S3 methods</vt:lpstr>
      <vt:lpstr>Creating S3 methods</vt:lpstr>
      <vt:lpstr>Creating S3 methods</vt:lpstr>
      <vt:lpstr>Creating S4 methods</vt:lpstr>
      <vt:lpstr>Creating S4 methods</vt:lpstr>
      <vt:lpstr>Fundamental concepts of R classes</vt:lpstr>
      <vt:lpstr>Further reading on S4 classes &amp;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405</cp:revision>
  <dcterms:created xsi:type="dcterms:W3CDTF">2021-02-26T11:16:43Z</dcterms:created>
  <dcterms:modified xsi:type="dcterms:W3CDTF">2022-11-09T15:24:48Z</dcterms:modified>
</cp:coreProperties>
</file>